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T Sans Narrow"/>
      <p:regular r:id="rId19"/>
      <p:bold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bold.fntdata"/><Relationship Id="rId11" Type="http://schemas.openxmlformats.org/officeDocument/2006/relationships/slide" Target="slides/slide6.xml"/><Relationship Id="rId22" Type="http://schemas.openxmlformats.org/officeDocument/2006/relationships/font" Target="fonts/OpenSans-bold.fntdata"/><Relationship Id="rId10" Type="http://schemas.openxmlformats.org/officeDocument/2006/relationships/slide" Target="slides/slide5.xml"/><Relationship Id="rId21" Type="http://schemas.openxmlformats.org/officeDocument/2006/relationships/font" Target="fonts/OpenSans-regular.fntdata"/><Relationship Id="rId13" Type="http://schemas.openxmlformats.org/officeDocument/2006/relationships/slide" Target="slides/slide8.xml"/><Relationship Id="rId24" Type="http://schemas.openxmlformats.org/officeDocument/2006/relationships/font" Target="fonts/OpenSans-boldItalic.fntdata"/><Relationship Id="rId12" Type="http://schemas.openxmlformats.org/officeDocument/2006/relationships/slide" Target="slides/slide7.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ansNarrow-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4524dfe3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4524dfe3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an example of an activity card. It is a game called “Meet Me in the Middle.” The card has instructions for game set up and rules for how to play, easy enough for students to read and understand. These will be set out in certain zones at recess.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4524dfe3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4524dfe3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sample schedule shows only the first 2 weeks of the month, so that you can get an idea of how a rotating schedule will work with zones and activity cards.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4a656ba9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4a656ba9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e2d44fce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e2d44fce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e2d44fc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e2d44fc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e2d44fcea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e2d44fcea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e2d44fce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e2d44fce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e2d44fce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e2d44fce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29a4822e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29a4822e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some significant goals we have outlined for recess. If you have any other thoughts about our goals for recess, we can discuss those at the end of the presentation. We truly want our vision and goals to come to life. To do this, we must make some changes.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45604b22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45604b22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new recess strategies will help us meet our recess goals. I will elaborate on these strategies in the following slides.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4524dfe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4524dfe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visual is a satellite image of our outdoor recess space. We have come up with 4 zones where students can choose to play at recess. Zone 1 is the playground structure. This zone is free play and may have optional stretching and flexibility exercises the students can do if they please. Zone 2 is for small group blacktop games. Games, such as four square, can be played here. As well, equipment can be set out for students to free play with in this zone. Zone 3 is for large group blacktop games or equipment free play. Zone 4 is for group field games. These zones should allow for free play and structured game options, providing the space for physical activity that every student can enjoy.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4a656ba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4a656ba9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rgbClr val="FFF2CC">
            <a:alpha val="6592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Why Structured Recess?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Bona Vista Elementary School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2325750" y="169525"/>
            <a:ext cx="4492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Activity Card Example</a:t>
            </a:r>
            <a:endParaRPr/>
          </a:p>
        </p:txBody>
      </p:sp>
      <p:pic>
        <p:nvPicPr>
          <p:cNvPr id="133" name="Google Shape;133;p22"/>
          <p:cNvPicPr preferRelativeResize="0"/>
          <p:nvPr/>
        </p:nvPicPr>
        <p:blipFill rotWithShape="1">
          <a:blip r:embed="rId3">
            <a:alphaModFix/>
          </a:blip>
          <a:srcRect b="16198" l="0" r="0" t="0"/>
          <a:stretch/>
        </p:blipFill>
        <p:spPr>
          <a:xfrm>
            <a:off x="75850" y="1123467"/>
            <a:ext cx="4492549" cy="2909271"/>
          </a:xfrm>
          <a:prstGeom prst="rect">
            <a:avLst/>
          </a:prstGeom>
          <a:noFill/>
          <a:ln>
            <a:noFill/>
          </a:ln>
        </p:spPr>
      </p:pic>
      <p:pic>
        <p:nvPicPr>
          <p:cNvPr id="134" name="Google Shape;134;p22"/>
          <p:cNvPicPr preferRelativeResize="0"/>
          <p:nvPr/>
        </p:nvPicPr>
        <p:blipFill rotWithShape="1">
          <a:blip r:embed="rId4">
            <a:alphaModFix/>
          </a:blip>
          <a:srcRect b="15135" l="0" r="0" t="5037"/>
          <a:stretch/>
        </p:blipFill>
        <p:spPr>
          <a:xfrm>
            <a:off x="4568400" y="1166950"/>
            <a:ext cx="4575600" cy="2909275"/>
          </a:xfrm>
          <a:prstGeom prst="rect">
            <a:avLst/>
          </a:prstGeom>
          <a:noFill/>
          <a:ln>
            <a:noFill/>
          </a:ln>
        </p:spPr>
      </p:pic>
      <p:cxnSp>
        <p:nvCxnSpPr>
          <p:cNvPr id="135" name="Google Shape;135;p22"/>
          <p:cNvCxnSpPr/>
          <p:nvPr/>
        </p:nvCxnSpPr>
        <p:spPr>
          <a:xfrm flipH="1">
            <a:off x="4568400" y="1286750"/>
            <a:ext cx="7200" cy="3413700"/>
          </a:xfrm>
          <a:prstGeom prst="straightConnector1">
            <a:avLst/>
          </a:prstGeom>
          <a:noFill/>
          <a:ln cap="flat" cmpd="sng" w="9525">
            <a:solidFill>
              <a:schemeClr val="dk2"/>
            </a:solidFill>
            <a:prstDash val="solid"/>
            <a:round/>
            <a:headEnd len="med" w="med" type="none"/>
            <a:tailEnd len="med" w="med" type="none"/>
          </a:ln>
        </p:spPr>
      </p:cxnSp>
      <p:sp>
        <p:nvSpPr>
          <p:cNvPr id="136" name="Google Shape;136;p22"/>
          <p:cNvSpPr txBox="1"/>
          <p:nvPr>
            <p:ph type="title"/>
          </p:nvPr>
        </p:nvSpPr>
        <p:spPr>
          <a:xfrm>
            <a:off x="1808975" y="4279300"/>
            <a:ext cx="1026300" cy="52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2"/>
                </a:solidFill>
              </a:rPr>
              <a:t>FRONT</a:t>
            </a:r>
            <a:endParaRPr sz="2400">
              <a:solidFill>
                <a:schemeClr val="dk2"/>
              </a:solidFill>
            </a:endParaRPr>
          </a:p>
        </p:txBody>
      </p:sp>
      <p:sp>
        <p:nvSpPr>
          <p:cNvPr id="137" name="Google Shape;137;p22"/>
          <p:cNvSpPr txBox="1"/>
          <p:nvPr>
            <p:ph type="title"/>
          </p:nvPr>
        </p:nvSpPr>
        <p:spPr>
          <a:xfrm>
            <a:off x="6343050" y="4279300"/>
            <a:ext cx="1026300" cy="52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2"/>
                </a:solidFill>
              </a:rPr>
              <a:t>BACK</a:t>
            </a:r>
            <a:endParaRPr sz="2400">
              <a:solidFill>
                <a:schemeClr val="dk2"/>
              </a:solidFill>
            </a:endParaRPr>
          </a:p>
          <a:p>
            <a:pPr indent="0" lvl="0" marL="0" rtl="0" algn="ctr">
              <a:spcBef>
                <a:spcPts val="0"/>
              </a:spcBef>
              <a:spcAft>
                <a:spcPts val="0"/>
              </a:spcAft>
              <a:buNone/>
            </a:pPr>
            <a:r>
              <a:t/>
            </a:r>
            <a:endParaRPr sz="24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135700"/>
            <a:ext cx="44031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Recess Activity Schedules</a:t>
            </a:r>
            <a:endParaRPr/>
          </a:p>
        </p:txBody>
      </p:sp>
      <p:pic>
        <p:nvPicPr>
          <p:cNvPr id="143" name="Google Shape;143;p23"/>
          <p:cNvPicPr preferRelativeResize="0"/>
          <p:nvPr/>
        </p:nvPicPr>
        <p:blipFill>
          <a:blip r:embed="rId3">
            <a:alphaModFix/>
          </a:blip>
          <a:stretch>
            <a:fillRect/>
          </a:stretch>
        </p:blipFill>
        <p:spPr>
          <a:xfrm>
            <a:off x="3071775" y="983900"/>
            <a:ext cx="5775821" cy="3686275"/>
          </a:xfrm>
          <a:prstGeom prst="rect">
            <a:avLst/>
          </a:prstGeom>
          <a:noFill/>
          <a:ln cap="flat" cmpd="sng" w="19050">
            <a:solidFill>
              <a:srgbClr val="434343"/>
            </a:solidFill>
            <a:prstDash val="solid"/>
            <a:round/>
            <a:headEnd len="sm" w="sm" type="none"/>
            <a:tailEnd len="sm" w="sm" type="none"/>
          </a:ln>
        </p:spPr>
      </p:pic>
      <p:sp>
        <p:nvSpPr>
          <p:cNvPr id="144" name="Google Shape;144;p23"/>
          <p:cNvSpPr txBox="1"/>
          <p:nvPr/>
        </p:nvSpPr>
        <p:spPr>
          <a:xfrm>
            <a:off x="138163" y="963213"/>
            <a:ext cx="2794500" cy="1228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This is a sample zone and activity card schedule.</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New activity cards are used each week in each zone.</a:t>
            </a:r>
            <a:endParaRPr>
              <a:latin typeface="Open Sans"/>
              <a:ea typeface="Open Sans"/>
              <a:cs typeface="Open Sans"/>
              <a:sym typeface="Open Sans"/>
            </a:endParaRPr>
          </a:p>
        </p:txBody>
      </p:sp>
      <p:pic>
        <p:nvPicPr>
          <p:cNvPr id="145" name="Google Shape;145;p23"/>
          <p:cNvPicPr preferRelativeResize="0"/>
          <p:nvPr/>
        </p:nvPicPr>
        <p:blipFill rotWithShape="1">
          <a:blip r:embed="rId4">
            <a:alphaModFix/>
          </a:blip>
          <a:srcRect b="5312" l="0" r="0" t="5695"/>
          <a:stretch/>
        </p:blipFill>
        <p:spPr>
          <a:xfrm>
            <a:off x="331900" y="2388050"/>
            <a:ext cx="2407025" cy="2282125"/>
          </a:xfrm>
          <a:prstGeom prst="rect">
            <a:avLst/>
          </a:prstGeom>
          <a:noFill/>
          <a:ln cap="flat" cmpd="sng" w="19050">
            <a:solidFill>
              <a:srgbClr val="434343"/>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Introducing the New Strategies</a:t>
            </a:r>
            <a:endParaRPr/>
          </a:p>
        </p:txBody>
      </p:sp>
      <p:sp>
        <p:nvSpPr>
          <p:cNvPr id="151" name="Google Shape;151;p24"/>
          <p:cNvSpPr txBox="1"/>
          <p:nvPr>
            <p:ph idx="1" type="body"/>
          </p:nvPr>
        </p:nvSpPr>
        <p:spPr>
          <a:xfrm>
            <a:off x="311700" y="1465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Recess Supervisor and Staff Recess Trainings </a:t>
            </a:r>
            <a:endParaRPr/>
          </a:p>
          <a:p>
            <a:pPr indent="-317500" lvl="1" marL="914400" rtl="0" algn="l">
              <a:spcBef>
                <a:spcPts val="0"/>
              </a:spcBef>
              <a:spcAft>
                <a:spcPts val="0"/>
              </a:spcAft>
              <a:buSzPts val="1400"/>
              <a:buChar char="➢"/>
            </a:pPr>
            <a:r>
              <a:rPr lang="en"/>
              <a:t>Introduction to new recess strategies - zones, activity cards, scheduling</a:t>
            </a:r>
            <a:endParaRPr/>
          </a:p>
          <a:p>
            <a:pPr indent="-317500" lvl="1" marL="914400" rtl="0" algn="l">
              <a:spcBef>
                <a:spcPts val="0"/>
              </a:spcBef>
              <a:spcAft>
                <a:spcPts val="0"/>
              </a:spcAft>
              <a:buSzPts val="1400"/>
              <a:buChar char="➢"/>
            </a:pPr>
            <a:r>
              <a:rPr lang="en"/>
              <a:t>Behavior management and conflict resolution training, includes role play</a:t>
            </a:r>
            <a:endParaRPr/>
          </a:p>
          <a:p>
            <a:pPr indent="-317500" lvl="1" marL="914400" rtl="0" algn="l">
              <a:spcBef>
                <a:spcPts val="0"/>
              </a:spcBef>
              <a:spcAft>
                <a:spcPts val="0"/>
              </a:spcAft>
              <a:buSzPts val="1400"/>
              <a:buChar char="➢"/>
            </a:pPr>
            <a:r>
              <a:rPr b="1" lang="en"/>
              <a:t>TIMING</a:t>
            </a:r>
            <a:r>
              <a:rPr lang="en"/>
              <a:t>: the week before school begins</a:t>
            </a:r>
            <a:endParaRPr/>
          </a:p>
          <a:p>
            <a:pPr indent="0" lvl="0" marL="0" rtl="0" algn="l">
              <a:spcBef>
                <a:spcPts val="1600"/>
              </a:spcBef>
              <a:spcAft>
                <a:spcPts val="0"/>
              </a:spcAft>
              <a:buNone/>
            </a:pPr>
            <a:r>
              <a:t/>
            </a:r>
            <a:endParaRPr sz="600"/>
          </a:p>
          <a:p>
            <a:pPr indent="-342900" lvl="0" marL="457200" rtl="0" algn="l">
              <a:spcBef>
                <a:spcPts val="1600"/>
              </a:spcBef>
              <a:spcAft>
                <a:spcPts val="0"/>
              </a:spcAft>
              <a:buSzPts val="1800"/>
              <a:buChar char="❖"/>
            </a:pPr>
            <a:r>
              <a:rPr lang="en"/>
              <a:t>Student Assembly </a:t>
            </a:r>
            <a:endParaRPr/>
          </a:p>
          <a:p>
            <a:pPr indent="-317500" lvl="1" marL="914400" rtl="0" algn="l">
              <a:spcBef>
                <a:spcPts val="0"/>
              </a:spcBef>
              <a:spcAft>
                <a:spcPts val="0"/>
              </a:spcAft>
              <a:buSzPts val="1400"/>
              <a:buChar char="➢"/>
            </a:pPr>
            <a:r>
              <a:rPr lang="en"/>
              <a:t>Review of encouraged recess behaviors and expectations</a:t>
            </a:r>
            <a:endParaRPr/>
          </a:p>
          <a:p>
            <a:pPr indent="-317500" lvl="2" marL="1371600" rtl="0" algn="l">
              <a:spcBef>
                <a:spcPts val="0"/>
              </a:spcBef>
              <a:spcAft>
                <a:spcPts val="0"/>
              </a:spcAft>
              <a:buSzPts val="1400"/>
              <a:buChar char="■"/>
            </a:pPr>
            <a:r>
              <a:rPr lang="en"/>
              <a:t>Modeling conflict resolution</a:t>
            </a:r>
            <a:endParaRPr/>
          </a:p>
          <a:p>
            <a:pPr indent="-317500" lvl="1" marL="914400" rtl="0" algn="l">
              <a:spcBef>
                <a:spcPts val="0"/>
              </a:spcBef>
              <a:spcAft>
                <a:spcPts val="0"/>
              </a:spcAft>
              <a:buSzPts val="1400"/>
              <a:buChar char="➢"/>
            </a:pPr>
            <a:r>
              <a:rPr lang="en"/>
              <a:t>Introduction to new recess strategies - zones and activity cards</a:t>
            </a:r>
            <a:endParaRPr/>
          </a:p>
          <a:p>
            <a:pPr indent="-317500" lvl="1" marL="914400" rtl="0" algn="l">
              <a:spcBef>
                <a:spcPts val="0"/>
              </a:spcBef>
              <a:spcAft>
                <a:spcPts val="0"/>
              </a:spcAft>
              <a:buSzPts val="1400"/>
              <a:buChar char="➢"/>
            </a:pPr>
            <a:r>
              <a:rPr b="1" lang="en"/>
              <a:t>TIMING</a:t>
            </a:r>
            <a:r>
              <a:rPr lang="en"/>
              <a:t>: 1st week of school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57" name="Google Shape;157;p2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 sz="1000">
                <a:solidFill>
                  <a:srgbClr val="8A8D09"/>
                </a:solidFill>
              </a:rPr>
              <a:t>1.</a:t>
            </a:r>
            <a:r>
              <a:rPr lang="en" sz="1000">
                <a:solidFill>
                  <a:srgbClr val="404040"/>
                </a:solidFill>
                <a:latin typeface="Georgia"/>
                <a:ea typeface="Georgia"/>
                <a:cs typeface="Georgia"/>
                <a:sym typeface="Georgia"/>
              </a:rPr>
              <a:t>Ramstetter CL, Murray R, Garner AS. The crucial role of recess in schools. </a:t>
            </a:r>
            <a:r>
              <a:rPr i="1" lang="en" sz="1000">
                <a:solidFill>
                  <a:srgbClr val="404040"/>
                </a:solidFill>
                <a:latin typeface="Georgia"/>
                <a:ea typeface="Georgia"/>
                <a:cs typeface="Georgia"/>
                <a:sym typeface="Georgia"/>
              </a:rPr>
              <a:t>Journal of School Health</a:t>
            </a:r>
            <a:r>
              <a:rPr lang="en" sz="1000">
                <a:solidFill>
                  <a:srgbClr val="404040"/>
                </a:solidFill>
                <a:latin typeface="Georgia"/>
                <a:ea typeface="Georgia"/>
                <a:cs typeface="Georgia"/>
                <a:sym typeface="Georgia"/>
              </a:rPr>
              <a:t> 2010;80:517-526.</a:t>
            </a:r>
            <a:endParaRPr sz="1000">
              <a:solidFill>
                <a:srgbClr val="404040"/>
              </a:solidFill>
              <a:latin typeface="Georgia"/>
              <a:ea typeface="Georgia"/>
              <a:cs typeface="Georgia"/>
              <a:sym typeface="Georgia"/>
            </a:endParaRPr>
          </a:p>
          <a:p>
            <a:pPr indent="0" lvl="0" marL="0" rtl="0" algn="l">
              <a:spcBef>
                <a:spcPts val="400"/>
              </a:spcBef>
              <a:spcAft>
                <a:spcPts val="0"/>
              </a:spcAft>
              <a:buClr>
                <a:schemeClr val="dk1"/>
              </a:buClr>
              <a:buSzPts val="1100"/>
              <a:buFont typeface="Arial"/>
              <a:buNone/>
            </a:pPr>
            <a:r>
              <a:rPr lang="en" sz="1000">
                <a:solidFill>
                  <a:srgbClr val="8A8D09"/>
                </a:solidFill>
              </a:rPr>
              <a:t>2.</a:t>
            </a:r>
            <a:r>
              <a:rPr lang="en" sz="1000">
                <a:solidFill>
                  <a:srgbClr val="404040"/>
                </a:solidFill>
                <a:latin typeface="Georgia"/>
                <a:ea typeface="Georgia"/>
                <a:cs typeface="Georgia"/>
                <a:sym typeface="Georgia"/>
              </a:rPr>
              <a:t>American Academy of Pediatrics. Policy Statement: The Crucial Role of Recess in School. Pediatrics 2013;131:183-188.</a:t>
            </a:r>
            <a:endParaRPr sz="1000">
              <a:solidFill>
                <a:srgbClr val="404040"/>
              </a:solidFill>
              <a:latin typeface="Georgia"/>
              <a:ea typeface="Georgia"/>
              <a:cs typeface="Georgia"/>
              <a:sym typeface="Georgia"/>
            </a:endParaRPr>
          </a:p>
          <a:p>
            <a:pPr indent="0" lvl="0" marL="0" rtl="0" algn="l">
              <a:spcBef>
                <a:spcPts val="400"/>
              </a:spcBef>
              <a:spcAft>
                <a:spcPts val="0"/>
              </a:spcAft>
              <a:buClr>
                <a:schemeClr val="dk1"/>
              </a:buClr>
              <a:buSzPts val="1100"/>
              <a:buFont typeface="Arial"/>
              <a:buNone/>
            </a:pPr>
            <a:r>
              <a:rPr lang="en" sz="1000">
                <a:solidFill>
                  <a:srgbClr val="8A8D09"/>
                </a:solidFill>
              </a:rPr>
              <a:t>3.</a:t>
            </a:r>
            <a:r>
              <a:rPr lang="en" sz="1000">
                <a:solidFill>
                  <a:srgbClr val="404040"/>
                </a:solidFill>
                <a:latin typeface="Georgia"/>
                <a:ea typeface="Georgia"/>
                <a:cs typeface="Georgia"/>
                <a:sym typeface="Georgia"/>
              </a:rPr>
              <a:t>Centers for Disease Control and Prevention. The Association between school-based physical activity, including physical education, and academic performance. Atlanta, GA: U.S. Department of Health and Human Services; 2010.</a:t>
            </a:r>
            <a:endParaRPr sz="1000">
              <a:solidFill>
                <a:srgbClr val="404040"/>
              </a:solidFill>
              <a:latin typeface="Georgia"/>
              <a:ea typeface="Georgia"/>
              <a:cs typeface="Georgia"/>
              <a:sym typeface="Georgia"/>
            </a:endParaRPr>
          </a:p>
          <a:p>
            <a:pPr indent="0" lvl="0" marL="0" rtl="0" algn="l">
              <a:spcBef>
                <a:spcPts val="400"/>
              </a:spcBef>
              <a:spcAft>
                <a:spcPts val="0"/>
              </a:spcAft>
              <a:buClr>
                <a:schemeClr val="dk1"/>
              </a:buClr>
              <a:buSzPts val="1100"/>
              <a:buFont typeface="Arial"/>
              <a:buNone/>
            </a:pPr>
            <a:r>
              <a:rPr lang="en" sz="1000">
                <a:solidFill>
                  <a:srgbClr val="8A8D09"/>
                </a:solidFill>
              </a:rPr>
              <a:t>4.</a:t>
            </a:r>
            <a:r>
              <a:rPr lang="en" sz="1000">
                <a:solidFill>
                  <a:srgbClr val="404040"/>
                </a:solidFill>
                <a:latin typeface="Georgia"/>
                <a:ea typeface="Georgia"/>
                <a:cs typeface="Georgia"/>
                <a:sym typeface="Georgia"/>
              </a:rPr>
              <a:t>U.S. Department of Health and Human Services. 2008 Physical Activity Guidelines for Americans.</a:t>
            </a:r>
            <a:endParaRPr sz="1000">
              <a:solidFill>
                <a:srgbClr val="404040"/>
              </a:solidFill>
              <a:latin typeface="Georgia"/>
              <a:ea typeface="Georgia"/>
              <a:cs typeface="Georgia"/>
              <a:sym typeface="Georgia"/>
            </a:endParaRPr>
          </a:p>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440075" y="445025"/>
            <a:ext cx="828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experts recommend for physical activity?</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The US Department of Health and Human Services recommends that children</a:t>
            </a:r>
            <a:r>
              <a:rPr lang="en" sz="1500"/>
              <a:t> ages 6-17 years engage in </a:t>
            </a:r>
            <a:r>
              <a:rPr lang="en" sz="1500" u="sng"/>
              <a:t>at least 60 minutes of moderate to vigorous physical activity per day</a:t>
            </a:r>
            <a:r>
              <a:rPr baseline="30000" lang="en" sz="1500"/>
              <a:t>4</a:t>
            </a:r>
            <a:r>
              <a:rPr lang="en" sz="1500"/>
              <a:t>.</a:t>
            </a:r>
            <a:endParaRPr sz="1500"/>
          </a:p>
          <a:p>
            <a:pPr indent="0" lvl="0" marL="457200" rtl="0" algn="l">
              <a:spcBef>
                <a:spcPts val="1600"/>
              </a:spcBef>
              <a:spcAft>
                <a:spcPts val="1600"/>
              </a:spcAft>
              <a:buNone/>
            </a:pPr>
            <a:r>
              <a:t/>
            </a:r>
            <a:endParaRPr>
              <a:solidFill>
                <a:srgbClr val="666666"/>
              </a:solidFill>
            </a:endParaRPr>
          </a:p>
        </p:txBody>
      </p:sp>
      <p:pic>
        <p:nvPicPr>
          <p:cNvPr id="74" name="Google Shape;74;p14"/>
          <p:cNvPicPr preferRelativeResize="0"/>
          <p:nvPr/>
        </p:nvPicPr>
        <p:blipFill>
          <a:blip r:embed="rId3">
            <a:alphaModFix/>
          </a:blip>
          <a:stretch>
            <a:fillRect/>
          </a:stretch>
        </p:blipFill>
        <p:spPr>
          <a:xfrm>
            <a:off x="1891850" y="2115625"/>
            <a:ext cx="5360300" cy="266157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286350" y="17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health of our children</a:t>
            </a:r>
            <a:endParaRPr/>
          </a:p>
        </p:txBody>
      </p:sp>
      <p:pic>
        <p:nvPicPr>
          <p:cNvPr id="80" name="Google Shape;80;p15"/>
          <p:cNvPicPr preferRelativeResize="0"/>
          <p:nvPr/>
        </p:nvPicPr>
        <p:blipFill rotWithShape="1">
          <a:blip r:embed="rId3">
            <a:alphaModFix/>
          </a:blip>
          <a:srcRect b="0" l="1642" r="9" t="0"/>
          <a:stretch/>
        </p:blipFill>
        <p:spPr>
          <a:xfrm>
            <a:off x="366438" y="1285425"/>
            <a:ext cx="3839125" cy="2852330"/>
          </a:xfrm>
          <a:prstGeom prst="rect">
            <a:avLst/>
          </a:prstGeom>
          <a:noFill/>
          <a:ln cap="flat" cmpd="sng" w="19050">
            <a:solidFill>
              <a:schemeClr val="accent3"/>
            </a:solidFill>
            <a:prstDash val="solid"/>
            <a:round/>
            <a:headEnd len="sm" w="sm" type="none"/>
            <a:tailEnd len="sm" w="sm" type="none"/>
          </a:ln>
        </p:spPr>
      </p:pic>
      <p:sp>
        <p:nvSpPr>
          <p:cNvPr id="81" name="Google Shape;81;p15"/>
          <p:cNvSpPr txBox="1"/>
          <p:nvPr/>
        </p:nvSpPr>
        <p:spPr>
          <a:xfrm>
            <a:off x="150" y="4398750"/>
            <a:ext cx="4571700" cy="521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F3F3F3"/>
                </a:solidFill>
                <a:latin typeface="Open Sans"/>
                <a:ea typeface="Open Sans"/>
                <a:cs typeface="Open Sans"/>
                <a:sym typeface="Open Sans"/>
              </a:rPr>
              <a:t>About 1 in 5 school-aged children are obese		</a:t>
            </a:r>
            <a:endParaRPr sz="1600">
              <a:solidFill>
                <a:srgbClr val="F3F3F3"/>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1600">
              <a:solidFill>
                <a:srgbClr val="F3F3F3"/>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1600">
              <a:solidFill>
                <a:srgbClr val="F3F3F3"/>
              </a:solidFill>
              <a:latin typeface="Open Sans"/>
              <a:ea typeface="Open Sans"/>
              <a:cs typeface="Open Sans"/>
              <a:sym typeface="Open Sans"/>
            </a:endParaRPr>
          </a:p>
          <a:p>
            <a:pPr indent="0" lvl="0" marL="457200" rtl="0" algn="ctr">
              <a:lnSpc>
                <a:spcPct val="115000"/>
              </a:lnSpc>
              <a:spcBef>
                <a:spcPts val="0"/>
              </a:spcBef>
              <a:spcAft>
                <a:spcPts val="0"/>
              </a:spcAft>
              <a:buNone/>
            </a:pPr>
            <a:r>
              <a:t/>
            </a:r>
            <a:endParaRPr sz="1600">
              <a:latin typeface="Open Sans"/>
              <a:ea typeface="Open Sans"/>
              <a:cs typeface="Open Sans"/>
              <a:sym typeface="Open Sans"/>
            </a:endParaRPr>
          </a:p>
          <a:p>
            <a:pPr indent="0" lvl="0" marL="0" rtl="0" algn="ctr">
              <a:lnSpc>
                <a:spcPct val="115000"/>
              </a:lnSpc>
              <a:spcBef>
                <a:spcPts val="0"/>
              </a:spcBef>
              <a:spcAft>
                <a:spcPts val="0"/>
              </a:spcAft>
              <a:buNone/>
            </a:pPr>
            <a:r>
              <a:t/>
            </a:r>
            <a:endParaRPr sz="1600">
              <a:solidFill>
                <a:srgbClr val="FFFFFF"/>
              </a:solidFill>
              <a:latin typeface="Open Sans"/>
              <a:ea typeface="Open Sans"/>
              <a:cs typeface="Open Sans"/>
              <a:sym typeface="Open Sans"/>
            </a:endParaRPr>
          </a:p>
        </p:txBody>
      </p:sp>
      <p:sp>
        <p:nvSpPr>
          <p:cNvPr id="82" name="Google Shape;82;p15"/>
          <p:cNvSpPr txBox="1"/>
          <p:nvPr/>
        </p:nvSpPr>
        <p:spPr>
          <a:xfrm>
            <a:off x="4934550" y="1208875"/>
            <a:ext cx="3923100" cy="110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2"/>
                </a:solidFill>
                <a:latin typeface="Open Sans"/>
                <a:ea typeface="Open Sans"/>
                <a:cs typeface="Open Sans"/>
                <a:sym typeface="Open Sans"/>
              </a:rPr>
              <a:t>Only 24% of children meet the guidelines of 60 minutes of physical activity (PA) per day.</a:t>
            </a:r>
            <a:endParaRPr sz="2000">
              <a:solidFill>
                <a:schemeClr val="dk2"/>
              </a:solidFill>
              <a:latin typeface="Open Sans"/>
              <a:ea typeface="Open Sans"/>
              <a:cs typeface="Open Sans"/>
              <a:sym typeface="Open Sans"/>
            </a:endParaRPr>
          </a:p>
        </p:txBody>
      </p:sp>
      <p:cxnSp>
        <p:nvCxnSpPr>
          <p:cNvPr id="83" name="Google Shape;83;p15"/>
          <p:cNvCxnSpPr/>
          <p:nvPr/>
        </p:nvCxnSpPr>
        <p:spPr>
          <a:xfrm>
            <a:off x="1021100" y="1847675"/>
            <a:ext cx="0" cy="417900"/>
          </a:xfrm>
          <a:prstGeom prst="straightConnector1">
            <a:avLst/>
          </a:prstGeom>
          <a:noFill/>
          <a:ln cap="flat" cmpd="sng" w="9525">
            <a:solidFill>
              <a:schemeClr val="accent4"/>
            </a:solidFill>
            <a:prstDash val="solid"/>
            <a:round/>
            <a:headEnd len="med" w="med" type="none"/>
            <a:tailEnd len="med" w="med" type="triangle"/>
          </a:ln>
        </p:spPr>
      </p:cxnSp>
      <p:cxnSp>
        <p:nvCxnSpPr>
          <p:cNvPr id="84" name="Google Shape;84;p15"/>
          <p:cNvCxnSpPr/>
          <p:nvPr/>
        </p:nvCxnSpPr>
        <p:spPr>
          <a:xfrm flipH="1">
            <a:off x="4593725" y="1050150"/>
            <a:ext cx="2700" cy="3766500"/>
          </a:xfrm>
          <a:prstGeom prst="straightConnector1">
            <a:avLst/>
          </a:prstGeom>
          <a:noFill/>
          <a:ln cap="flat" cmpd="sng" w="19050">
            <a:solidFill>
              <a:schemeClr val="accent1"/>
            </a:solidFill>
            <a:prstDash val="solid"/>
            <a:round/>
            <a:headEnd len="med" w="med" type="none"/>
            <a:tailEnd len="med" w="med" type="none"/>
          </a:ln>
        </p:spPr>
      </p:cxnSp>
      <p:sp>
        <p:nvSpPr>
          <p:cNvPr id="85" name="Google Shape;85;p15"/>
          <p:cNvSpPr txBox="1"/>
          <p:nvPr/>
        </p:nvSpPr>
        <p:spPr>
          <a:xfrm>
            <a:off x="4822025" y="4398750"/>
            <a:ext cx="4117800" cy="41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F3F3F3"/>
                </a:solidFill>
                <a:latin typeface="Open Sans"/>
                <a:ea typeface="Open Sans"/>
                <a:cs typeface="Open Sans"/>
                <a:sym typeface="Open Sans"/>
              </a:rPr>
              <a:t>About 3 in 4 do NOT meet PA guidelines.</a:t>
            </a:r>
            <a:endParaRPr>
              <a:latin typeface="Open Sans"/>
              <a:ea typeface="Open Sans"/>
              <a:cs typeface="Open Sans"/>
              <a:sym typeface="Open Sans"/>
            </a:endParaRPr>
          </a:p>
        </p:txBody>
      </p:sp>
      <p:pic>
        <p:nvPicPr>
          <p:cNvPr id="86" name="Google Shape;86;p15"/>
          <p:cNvPicPr preferRelativeResize="0"/>
          <p:nvPr/>
        </p:nvPicPr>
        <p:blipFill>
          <a:blip r:embed="rId4">
            <a:alphaModFix/>
          </a:blip>
          <a:stretch>
            <a:fillRect/>
          </a:stretch>
        </p:blipFill>
        <p:spPr>
          <a:xfrm>
            <a:off x="5304531" y="2225350"/>
            <a:ext cx="3183125" cy="2357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experts recommend for recess?</a:t>
            </a:r>
            <a:endParaRPr/>
          </a:p>
        </p:txBody>
      </p:sp>
      <p:sp>
        <p:nvSpPr>
          <p:cNvPr id="92" name="Google Shape;92;p16"/>
          <p:cNvSpPr txBox="1"/>
          <p:nvPr>
            <p:ph idx="1" type="body"/>
          </p:nvPr>
        </p:nvSpPr>
        <p:spPr>
          <a:xfrm>
            <a:off x="311700" y="1219300"/>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Organizations, including American Academy of Pediatrics (AAP), Centers for Disease Control and Prevention (CDC), and Institute of Medicine (IOM), recommend that all schools require </a:t>
            </a:r>
            <a:r>
              <a:rPr lang="en" u="sng"/>
              <a:t>at least 20 minutes of recess daily</a:t>
            </a:r>
            <a:r>
              <a:rPr lang="en"/>
              <a:t>. </a:t>
            </a:r>
            <a:endParaRPr/>
          </a:p>
        </p:txBody>
      </p:sp>
      <p:pic>
        <p:nvPicPr>
          <p:cNvPr id="93" name="Google Shape;93;p16"/>
          <p:cNvPicPr preferRelativeResize="0"/>
          <p:nvPr/>
        </p:nvPicPr>
        <p:blipFill>
          <a:blip r:embed="rId3">
            <a:alphaModFix/>
          </a:blip>
          <a:stretch>
            <a:fillRect/>
          </a:stretch>
        </p:blipFill>
        <p:spPr>
          <a:xfrm>
            <a:off x="2454050" y="2357900"/>
            <a:ext cx="4235901" cy="2692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7"/>
          <p:cNvSpPr txBox="1"/>
          <p:nvPr>
            <p:ph type="title"/>
          </p:nvPr>
        </p:nvSpPr>
        <p:spPr>
          <a:xfrm>
            <a:off x="311700" y="5252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Impact on Health</a:t>
            </a:r>
            <a:endParaRPr/>
          </a:p>
        </p:txBody>
      </p:sp>
      <p:sp>
        <p:nvSpPr>
          <p:cNvPr id="99" name="Google Shape;99;p17"/>
          <p:cNvSpPr txBox="1"/>
          <p:nvPr>
            <p:ph idx="1" type="body"/>
          </p:nvPr>
        </p:nvSpPr>
        <p:spPr>
          <a:xfrm>
            <a:off x="311700" y="18054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Recess allows students to take a break from their academic routine.</a:t>
            </a:r>
            <a:endParaRPr/>
          </a:p>
          <a:p>
            <a:pPr indent="-342900" lvl="0" marL="457200" rtl="0" algn="l">
              <a:spcBef>
                <a:spcPts val="0"/>
              </a:spcBef>
              <a:spcAft>
                <a:spcPts val="0"/>
              </a:spcAft>
              <a:buSzPts val="1800"/>
              <a:buChar char="●"/>
            </a:pPr>
            <a:r>
              <a:rPr lang="en"/>
              <a:t>Recess provides an opportunity for children to meet the goal of 60 minutes of activity per day.</a:t>
            </a:r>
            <a:endParaRPr/>
          </a:p>
          <a:p>
            <a:pPr indent="-342900" lvl="0" marL="457200" rtl="0" algn="l">
              <a:spcBef>
                <a:spcPts val="0"/>
              </a:spcBef>
              <a:spcAft>
                <a:spcPts val="0"/>
              </a:spcAft>
              <a:buSzPts val="1800"/>
              <a:buChar char="●"/>
            </a:pPr>
            <a:r>
              <a:rPr lang="en"/>
              <a:t>Through physical activity and free play, recess can improve children’s physical, social, and emotional health</a:t>
            </a:r>
            <a:r>
              <a:rPr baseline="30000" lang="en"/>
              <a:t>1,2</a:t>
            </a:r>
            <a:r>
              <a:rPr lang="en"/>
              <a:t>.</a:t>
            </a:r>
            <a:endParaRPr/>
          </a:p>
          <a:p>
            <a:pPr indent="-342900" lvl="0" marL="457200" rtl="0" algn="l">
              <a:spcBef>
                <a:spcPts val="0"/>
              </a:spcBef>
              <a:spcAft>
                <a:spcPts val="0"/>
              </a:spcAft>
              <a:buSzPts val="1800"/>
              <a:buChar char="●"/>
            </a:pPr>
            <a:r>
              <a:rPr lang="en"/>
              <a:t>Recess may benefit learning in the classroom, through improved attention, focus, and positive behavior</a:t>
            </a:r>
            <a:r>
              <a:rPr baseline="30000" lang="en"/>
              <a:t>3</a:t>
            </a:r>
            <a:r>
              <a:rPr lang="en"/>
              <a:t>.</a:t>
            </a:r>
            <a:endParaRPr/>
          </a:p>
        </p:txBody>
      </p:sp>
      <p:pic>
        <p:nvPicPr>
          <p:cNvPr id="100" name="Google Shape;100;p17"/>
          <p:cNvPicPr preferRelativeResize="0"/>
          <p:nvPr/>
        </p:nvPicPr>
        <p:blipFill>
          <a:blip r:embed="rId3">
            <a:alphaModFix/>
          </a:blip>
          <a:stretch>
            <a:fillRect/>
          </a:stretch>
        </p:blipFill>
        <p:spPr>
          <a:xfrm>
            <a:off x="4054775" y="-3762"/>
            <a:ext cx="3980200" cy="176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350125"/>
            <a:ext cx="25191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Recess Plan</a:t>
            </a:r>
            <a:endParaRPr/>
          </a:p>
        </p:txBody>
      </p:sp>
      <p:sp>
        <p:nvSpPr>
          <p:cNvPr id="106" name="Google Shape;106;p18"/>
          <p:cNvSpPr txBox="1"/>
          <p:nvPr>
            <p:ph idx="1" type="body"/>
          </p:nvPr>
        </p:nvSpPr>
        <p:spPr>
          <a:xfrm>
            <a:off x="311700" y="1413050"/>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a:t>
            </a:r>
            <a:r>
              <a:rPr b="1" lang="en"/>
              <a:t>VISION</a:t>
            </a:r>
            <a:r>
              <a:rPr lang="en"/>
              <a:t> of Bona Vista Elementary School Recess is to provide a space every day for students to move and be physically active in a safe environment where they can socialize with their peers. </a:t>
            </a:r>
            <a:endParaRPr/>
          </a:p>
          <a:p>
            <a:pPr indent="0" lvl="0" marL="457200" rtl="0" algn="l">
              <a:spcBef>
                <a:spcPts val="1600"/>
              </a:spcBef>
              <a:spcAft>
                <a:spcPts val="0"/>
              </a:spcAft>
              <a:buNone/>
            </a:pPr>
            <a:r>
              <a:t/>
            </a:r>
            <a:endParaRPr sz="1000"/>
          </a:p>
          <a:p>
            <a:pPr indent="-342900" lvl="0" marL="457200" rtl="0" algn="l">
              <a:spcBef>
                <a:spcPts val="1600"/>
              </a:spcBef>
              <a:spcAft>
                <a:spcPts val="0"/>
              </a:spcAft>
              <a:buSzPts val="1800"/>
              <a:buChar char="❖"/>
            </a:pPr>
            <a:r>
              <a:rPr lang="en"/>
              <a:t>The </a:t>
            </a:r>
            <a:r>
              <a:rPr b="1" lang="en"/>
              <a:t>GOALS </a:t>
            </a:r>
            <a:r>
              <a:rPr lang="en"/>
              <a:t>of Bona Vista Elementary School Recess are:</a:t>
            </a:r>
            <a:endParaRPr/>
          </a:p>
          <a:p>
            <a:pPr indent="-317500" lvl="1" marL="914400" rtl="0" algn="l">
              <a:spcBef>
                <a:spcPts val="0"/>
              </a:spcBef>
              <a:spcAft>
                <a:spcPts val="0"/>
              </a:spcAft>
              <a:buSzPts val="1400"/>
              <a:buChar char="➢"/>
            </a:pPr>
            <a:r>
              <a:rPr lang="en"/>
              <a:t>To increase students’ physical activity levels</a:t>
            </a:r>
            <a:endParaRPr/>
          </a:p>
          <a:p>
            <a:pPr indent="-317500" lvl="1" marL="914400" rtl="0" algn="l">
              <a:spcBef>
                <a:spcPts val="0"/>
              </a:spcBef>
              <a:spcAft>
                <a:spcPts val="0"/>
              </a:spcAft>
              <a:buSzPts val="1400"/>
              <a:buChar char="➢"/>
            </a:pPr>
            <a:r>
              <a:rPr lang="en"/>
              <a:t>To encourage free play and structured play at every recess</a:t>
            </a:r>
            <a:endParaRPr/>
          </a:p>
          <a:p>
            <a:pPr indent="-317500" lvl="1" marL="914400" rtl="0" algn="l">
              <a:spcBef>
                <a:spcPts val="0"/>
              </a:spcBef>
              <a:spcAft>
                <a:spcPts val="0"/>
              </a:spcAft>
              <a:buSzPts val="1400"/>
              <a:buChar char="➢"/>
            </a:pPr>
            <a:r>
              <a:rPr lang="en"/>
              <a:t>To provide a safe place for students’ to interact with each other outside of the classroom</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06000" y="355475"/>
            <a:ext cx="85320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New Recess Strategies</a:t>
            </a:r>
            <a:endParaRPr/>
          </a:p>
        </p:txBody>
      </p:sp>
      <p:sp>
        <p:nvSpPr>
          <p:cNvPr id="112" name="Google Shape;112;p19"/>
          <p:cNvSpPr txBox="1"/>
          <p:nvPr>
            <p:ph idx="1" type="body"/>
          </p:nvPr>
        </p:nvSpPr>
        <p:spPr>
          <a:xfrm>
            <a:off x="1047300" y="1448775"/>
            <a:ext cx="3524700" cy="16608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Zone Mapping</a:t>
            </a:r>
            <a:endParaRPr/>
          </a:p>
          <a:p>
            <a:pPr indent="-342900" lvl="0" marL="457200" rtl="0" algn="l">
              <a:lnSpc>
                <a:spcPct val="200000"/>
              </a:lnSpc>
              <a:spcBef>
                <a:spcPts val="0"/>
              </a:spcBef>
              <a:spcAft>
                <a:spcPts val="0"/>
              </a:spcAft>
              <a:buSzPts val="1800"/>
              <a:buChar char="●"/>
            </a:pPr>
            <a:r>
              <a:rPr lang="en"/>
              <a:t>New blacktop markings</a:t>
            </a:r>
            <a:endParaRPr/>
          </a:p>
          <a:p>
            <a:pPr indent="-342900" lvl="0" marL="457200" rtl="0" algn="l">
              <a:lnSpc>
                <a:spcPct val="200000"/>
              </a:lnSpc>
              <a:spcBef>
                <a:spcPts val="0"/>
              </a:spcBef>
              <a:spcAft>
                <a:spcPts val="0"/>
              </a:spcAft>
              <a:buSzPts val="1800"/>
              <a:buChar char="●"/>
            </a:pPr>
            <a:r>
              <a:rPr lang="en"/>
              <a:t>New equipment</a:t>
            </a:r>
            <a:endParaRPr/>
          </a:p>
        </p:txBody>
      </p:sp>
      <p:pic>
        <p:nvPicPr>
          <p:cNvPr id="113" name="Google Shape;113;p19"/>
          <p:cNvPicPr preferRelativeResize="0"/>
          <p:nvPr/>
        </p:nvPicPr>
        <p:blipFill>
          <a:blip r:embed="rId3">
            <a:alphaModFix/>
          </a:blip>
          <a:stretch>
            <a:fillRect/>
          </a:stretch>
        </p:blipFill>
        <p:spPr>
          <a:xfrm>
            <a:off x="0" y="3700250"/>
            <a:ext cx="9143999" cy="1348154"/>
          </a:xfrm>
          <a:prstGeom prst="rect">
            <a:avLst/>
          </a:prstGeom>
          <a:noFill/>
          <a:ln>
            <a:noFill/>
          </a:ln>
        </p:spPr>
      </p:pic>
      <p:sp>
        <p:nvSpPr>
          <p:cNvPr id="114" name="Google Shape;114;p19"/>
          <p:cNvSpPr txBox="1"/>
          <p:nvPr>
            <p:ph idx="1" type="body"/>
          </p:nvPr>
        </p:nvSpPr>
        <p:spPr>
          <a:xfrm>
            <a:off x="4811175" y="1714525"/>
            <a:ext cx="3524700" cy="1426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Activity Cards</a:t>
            </a:r>
            <a:endParaRPr/>
          </a:p>
          <a:p>
            <a:pPr indent="-342900" lvl="0" marL="457200" rtl="0" algn="l">
              <a:lnSpc>
                <a:spcPct val="200000"/>
              </a:lnSpc>
              <a:spcBef>
                <a:spcPts val="0"/>
              </a:spcBef>
              <a:spcAft>
                <a:spcPts val="0"/>
              </a:spcAft>
              <a:buSzPts val="1800"/>
              <a:buChar char="●"/>
            </a:pPr>
            <a:r>
              <a:rPr lang="en"/>
              <a:t>Zone &amp; Activity Schedules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321475"/>
            <a:ext cx="2688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Zone Mapping</a:t>
            </a:r>
            <a:endParaRPr/>
          </a:p>
        </p:txBody>
      </p:sp>
      <p:sp>
        <p:nvSpPr>
          <p:cNvPr id="120" name="Google Shape;120;p20"/>
          <p:cNvSpPr txBox="1"/>
          <p:nvPr>
            <p:ph idx="1" type="body"/>
          </p:nvPr>
        </p:nvSpPr>
        <p:spPr>
          <a:xfrm>
            <a:off x="401625" y="1340225"/>
            <a:ext cx="3882600" cy="31038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CC0000"/>
                </a:solidFill>
              </a:rPr>
              <a:t>Zone 1</a:t>
            </a:r>
            <a:r>
              <a:rPr b="1" lang="en"/>
              <a:t> = Playground</a:t>
            </a:r>
            <a:endParaRPr b="1"/>
          </a:p>
          <a:p>
            <a:pPr indent="-1257300" lvl="0" marL="1257300" rtl="0" algn="l">
              <a:spcBef>
                <a:spcPts val="1600"/>
              </a:spcBef>
              <a:spcAft>
                <a:spcPts val="0"/>
              </a:spcAft>
              <a:buNone/>
            </a:pPr>
            <a:r>
              <a:rPr b="1" lang="en" sz="2400">
                <a:solidFill>
                  <a:srgbClr val="FF9900"/>
                </a:solidFill>
              </a:rPr>
              <a:t>Zone 2</a:t>
            </a:r>
            <a:r>
              <a:rPr b="1" lang="en"/>
              <a:t> = Small group blacktop games</a:t>
            </a:r>
            <a:endParaRPr b="1"/>
          </a:p>
          <a:p>
            <a:pPr indent="-1257300" lvl="0" marL="1257300" rtl="0" algn="l">
              <a:spcBef>
                <a:spcPts val="1600"/>
              </a:spcBef>
              <a:spcAft>
                <a:spcPts val="0"/>
              </a:spcAft>
              <a:buNone/>
            </a:pPr>
            <a:r>
              <a:rPr b="1" lang="en" sz="2400">
                <a:solidFill>
                  <a:srgbClr val="93C47D"/>
                </a:solidFill>
              </a:rPr>
              <a:t>Zone 3</a:t>
            </a:r>
            <a:r>
              <a:rPr b="1" lang="en"/>
              <a:t> = Large group blacktop games</a:t>
            </a:r>
            <a:endParaRPr b="1"/>
          </a:p>
          <a:p>
            <a:pPr indent="0" lvl="0" marL="0" rtl="0" algn="l">
              <a:spcBef>
                <a:spcPts val="1600"/>
              </a:spcBef>
              <a:spcAft>
                <a:spcPts val="1600"/>
              </a:spcAft>
              <a:buNone/>
            </a:pPr>
            <a:r>
              <a:rPr b="1" lang="en" sz="2400">
                <a:solidFill>
                  <a:srgbClr val="6FA8DC"/>
                </a:solidFill>
              </a:rPr>
              <a:t>Zone 4</a:t>
            </a:r>
            <a:r>
              <a:rPr b="1" lang="en"/>
              <a:t> = Field games</a:t>
            </a:r>
            <a:endParaRPr b="1"/>
          </a:p>
        </p:txBody>
      </p:sp>
      <p:pic>
        <p:nvPicPr>
          <p:cNvPr id="121" name="Google Shape;121;p20"/>
          <p:cNvPicPr preferRelativeResize="0"/>
          <p:nvPr/>
        </p:nvPicPr>
        <p:blipFill>
          <a:blip r:embed="rId3">
            <a:alphaModFix/>
          </a:blip>
          <a:stretch>
            <a:fillRect/>
          </a:stretch>
        </p:blipFill>
        <p:spPr>
          <a:xfrm>
            <a:off x="4846200" y="431750"/>
            <a:ext cx="3882600" cy="41362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Cards</a:t>
            </a:r>
            <a:endParaRPr/>
          </a:p>
        </p:txBody>
      </p:sp>
      <p:sp>
        <p:nvSpPr>
          <p:cNvPr id="127" name="Google Shape;127;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Activity cards provide games, stretching/flexibility exercise, and introductions to new play equipment or new sports</a:t>
            </a:r>
            <a:endParaRPr/>
          </a:p>
          <a:p>
            <a:pPr indent="-342900" lvl="0" marL="457200" rtl="0" algn="l">
              <a:spcBef>
                <a:spcPts val="0"/>
              </a:spcBef>
              <a:spcAft>
                <a:spcPts val="0"/>
              </a:spcAft>
              <a:buSzPts val="1800"/>
              <a:buChar char="●"/>
            </a:pPr>
            <a:r>
              <a:rPr lang="en"/>
              <a:t>Activity cards will be used in some zones at recess as a way to encourage physical activity</a:t>
            </a:r>
            <a:endParaRPr/>
          </a:p>
          <a:p>
            <a:pPr indent="-342900" lvl="0" marL="457200" rtl="0" algn="l">
              <a:spcBef>
                <a:spcPts val="0"/>
              </a:spcBef>
              <a:spcAft>
                <a:spcPts val="0"/>
              </a:spcAft>
              <a:buSzPts val="1800"/>
              <a:buChar char="●"/>
            </a:pPr>
            <a:r>
              <a:rPr lang="en"/>
              <a:t>Not every zone will have a structured game via an activity card</a:t>
            </a:r>
            <a:endParaRPr/>
          </a:p>
          <a:p>
            <a:pPr indent="-342900" lvl="0" marL="457200" rtl="0" algn="l">
              <a:spcBef>
                <a:spcPts val="0"/>
              </a:spcBef>
              <a:spcAft>
                <a:spcPts val="0"/>
              </a:spcAft>
              <a:buSzPts val="1800"/>
              <a:buChar char="●"/>
            </a:pPr>
            <a:r>
              <a:rPr lang="en"/>
              <a:t>Activity card use will be based on supervisor:student ratio</a:t>
            </a:r>
            <a:endParaRPr/>
          </a:p>
          <a:p>
            <a:pPr indent="-342900" lvl="0" marL="457200" rtl="0" algn="l">
              <a:spcBef>
                <a:spcPts val="0"/>
              </a:spcBef>
              <a:spcAft>
                <a:spcPts val="0"/>
              </a:spcAft>
              <a:buSzPts val="1800"/>
              <a:buChar char="●"/>
            </a:pPr>
            <a:r>
              <a:rPr lang="en"/>
              <a:t>Students may choose whether to engage in a structured game via an activity card or to engage in free play with equipment or the playground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